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7" r:id="rId2"/>
  </p:sldIdLst>
  <p:sldSz cx="6858000" cy="9144000" type="letter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3883" autoAdjust="0"/>
  </p:normalViewPr>
  <p:slideViewPr>
    <p:cSldViewPr snapToGrid="0">
      <p:cViewPr varScale="1">
        <p:scale>
          <a:sx n="55" d="100"/>
          <a:sy n="55" d="100"/>
        </p:scale>
        <p:origin x="225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71B64-2C11-4A0D-83E0-4EC702575088}" type="datetimeFigureOut">
              <a:rPr lang="es-MX" smtClean="0"/>
              <a:t>10/02/2026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4673F-9829-47AD-A64D-32BCDDCAE9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643893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71B64-2C11-4A0D-83E0-4EC702575088}" type="datetimeFigureOut">
              <a:rPr lang="es-MX" smtClean="0"/>
              <a:t>10/02/2026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4673F-9829-47AD-A64D-32BCDDCAE9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841565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71B64-2C11-4A0D-83E0-4EC702575088}" type="datetimeFigureOut">
              <a:rPr lang="es-MX" smtClean="0"/>
              <a:t>10/02/2026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4673F-9829-47AD-A64D-32BCDDCAE9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353348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71B64-2C11-4A0D-83E0-4EC702575088}" type="datetimeFigureOut">
              <a:rPr lang="es-MX" smtClean="0"/>
              <a:t>10/02/2026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4673F-9829-47AD-A64D-32BCDDCAE9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89368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71B64-2C11-4A0D-83E0-4EC702575088}" type="datetimeFigureOut">
              <a:rPr lang="es-MX" smtClean="0"/>
              <a:t>10/02/2026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4673F-9829-47AD-A64D-32BCDDCAE9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445046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71B64-2C11-4A0D-83E0-4EC702575088}" type="datetimeFigureOut">
              <a:rPr lang="es-MX" smtClean="0"/>
              <a:t>10/02/2026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4673F-9829-47AD-A64D-32BCDDCAE9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869320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71B64-2C11-4A0D-83E0-4EC702575088}" type="datetimeFigureOut">
              <a:rPr lang="es-MX" smtClean="0"/>
              <a:t>10/02/2026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4673F-9829-47AD-A64D-32BCDDCAE9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903638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71B64-2C11-4A0D-83E0-4EC702575088}" type="datetimeFigureOut">
              <a:rPr lang="es-MX" smtClean="0"/>
              <a:t>10/02/2026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4673F-9829-47AD-A64D-32BCDDCAE9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7454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71B64-2C11-4A0D-83E0-4EC702575088}" type="datetimeFigureOut">
              <a:rPr lang="es-MX" smtClean="0"/>
              <a:t>10/02/2026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4673F-9829-47AD-A64D-32BCDDCAE9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414408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71B64-2C11-4A0D-83E0-4EC702575088}" type="datetimeFigureOut">
              <a:rPr lang="es-MX" smtClean="0"/>
              <a:t>10/02/2026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4673F-9829-47AD-A64D-32BCDDCAE9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865404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71B64-2C11-4A0D-83E0-4EC702575088}" type="datetimeFigureOut">
              <a:rPr lang="es-MX" smtClean="0"/>
              <a:t>10/02/2026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4673F-9829-47AD-A64D-32BCDDCAE9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385482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171B64-2C11-4A0D-83E0-4EC702575088}" type="datetimeFigureOut">
              <a:rPr lang="es-MX" smtClean="0"/>
              <a:t>10/02/2026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E4673F-9829-47AD-A64D-32BCDDCAE9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403522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12" Type="http://schemas.microsoft.com/office/2007/relationships/hdphoto" Target="../media/hdphoto4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11" Type="http://schemas.openxmlformats.org/officeDocument/2006/relationships/image" Target="../media/image7.png"/><Relationship Id="rId5" Type="http://schemas.openxmlformats.org/officeDocument/2006/relationships/image" Target="../media/image3.png"/><Relationship Id="rId10" Type="http://schemas.openxmlformats.org/officeDocument/2006/relationships/image" Target="../media/image6.png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AutoShape 8" descr="https://chatgpt.com/backend-api/estuary/content?id=file_00000000698061f68a79df10ff01f210&amp;ts=489398&amp;p=fs&amp;cid=1&amp;sig=dc41fd58a6ba52d32ba52a5b7d04a30146f042cad356d9e08acbbcc30c5e814c&amp;v=0"/>
          <p:cNvSpPr>
            <a:spLocks noChangeAspect="1" noChangeArrowheads="1"/>
          </p:cNvSpPr>
          <p:nvPr/>
        </p:nvSpPr>
        <p:spPr bwMode="auto">
          <a:xfrm>
            <a:off x="47606" y="-187639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17" name="Imagen 1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40"/>
          <a:stretch/>
        </p:blipFill>
        <p:spPr>
          <a:xfrm>
            <a:off x="-21270" y="-40640"/>
            <a:ext cx="6858000" cy="9184640"/>
          </a:xfrm>
          <a:prstGeom prst="rect">
            <a:avLst/>
          </a:prstGeom>
        </p:spPr>
      </p:pic>
      <p:sp>
        <p:nvSpPr>
          <p:cNvPr id="19" name="Rectángulo 18"/>
          <p:cNvSpPr/>
          <p:nvPr/>
        </p:nvSpPr>
        <p:spPr>
          <a:xfrm>
            <a:off x="619286" y="92274"/>
            <a:ext cx="2583170" cy="10832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49" name="Imagen 4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47" r="92940" b="85180"/>
          <a:stretch/>
        </p:blipFill>
        <p:spPr>
          <a:xfrm>
            <a:off x="617362" y="559097"/>
            <a:ext cx="912543" cy="828908"/>
          </a:xfrm>
          <a:prstGeom prst="rect">
            <a:avLst/>
          </a:prstGeom>
        </p:spPr>
      </p:pic>
      <p:sp>
        <p:nvSpPr>
          <p:cNvPr id="14" name="object 9"/>
          <p:cNvSpPr/>
          <p:nvPr/>
        </p:nvSpPr>
        <p:spPr>
          <a:xfrm>
            <a:off x="478716" y="7937776"/>
            <a:ext cx="6836409" cy="313690"/>
          </a:xfrm>
          <a:custGeom>
            <a:avLst/>
            <a:gdLst/>
            <a:ahLst/>
            <a:cxnLst/>
            <a:rect l="l" t="t" r="r" b="b"/>
            <a:pathLst>
              <a:path w="6836409" h="313690">
                <a:moveTo>
                  <a:pt x="6836283" y="0"/>
                </a:moveTo>
                <a:lnTo>
                  <a:pt x="0" y="0"/>
                </a:lnTo>
                <a:lnTo>
                  <a:pt x="0" y="313562"/>
                </a:lnTo>
                <a:lnTo>
                  <a:pt x="6836283" y="313562"/>
                </a:lnTo>
                <a:lnTo>
                  <a:pt x="6836283" y="0"/>
                </a:lnTo>
                <a:close/>
              </a:path>
            </a:pathLst>
          </a:custGeom>
          <a:noFill/>
        </p:spPr>
        <p:txBody>
          <a:bodyPr wrap="square" lIns="0" tIns="0" rIns="0" bIns="0" rtlCol="0"/>
          <a:lstStyle/>
          <a:p>
            <a:pPr>
              <a:defRPr/>
            </a:pPr>
            <a:endParaRPr sz="1351">
              <a:latin typeface="Calibri" panose="020F0502020204030204"/>
            </a:endParaRPr>
          </a:p>
        </p:txBody>
      </p:sp>
      <p:sp>
        <p:nvSpPr>
          <p:cNvPr id="27" name="CuadroTexto 26"/>
          <p:cNvSpPr txBox="1"/>
          <p:nvPr/>
        </p:nvSpPr>
        <p:spPr>
          <a:xfrm>
            <a:off x="1266120" y="384295"/>
            <a:ext cx="14148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700" b="1" dirty="0" smtClean="0">
                <a:solidFill>
                  <a:schemeClr val="accent4">
                    <a:lumMod val="50000"/>
                  </a:schemeClr>
                </a:solidFill>
              </a:rPr>
              <a:t>Destacadas Mujeres Líderes, América Latina  2026</a:t>
            </a:r>
            <a:endParaRPr lang="es-MX" sz="7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6" name="Rectángulo 35"/>
          <p:cNvSpPr/>
          <p:nvPr/>
        </p:nvSpPr>
        <p:spPr>
          <a:xfrm>
            <a:off x="1027673" y="7600826"/>
            <a:ext cx="523699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700" dirty="0">
                <a:solidFill>
                  <a:srgbClr val="0070C0"/>
                </a:solidFill>
              </a:rPr>
              <a:t>Polanco#18,Bis.                CDMX                    </a:t>
            </a:r>
            <a:r>
              <a:rPr lang="es-MX" sz="700" dirty="0" err="1">
                <a:solidFill>
                  <a:srgbClr val="0070C0"/>
                </a:solidFill>
              </a:rPr>
              <a:t>Deleg</a:t>
            </a:r>
            <a:r>
              <a:rPr lang="es-MX" sz="700" dirty="0">
                <a:solidFill>
                  <a:srgbClr val="0070C0"/>
                </a:solidFill>
              </a:rPr>
              <a:t>. Miguel Hidalgo              +52 55 84613237             contacto@lideresmexico.com.mx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1570199" y="10491"/>
            <a:ext cx="11281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chemeClr val="accent4">
                    <a:lumMod val="50000"/>
                  </a:schemeClr>
                </a:solidFill>
                <a:latin typeface="Bell MT" panose="02020503060305020303" pitchFamily="18" charset="0"/>
              </a:rPr>
              <a:t>1</a:t>
            </a:r>
            <a:r>
              <a:rPr lang="es-ES" sz="2800" b="1" dirty="0" smtClean="0">
                <a:solidFill>
                  <a:schemeClr val="accent4">
                    <a:lumMod val="50000"/>
                  </a:schemeClr>
                </a:solidFill>
                <a:latin typeface="Bell MT" panose="02020503060305020303" pitchFamily="18" charset="0"/>
              </a:rPr>
              <a:t>00</a:t>
            </a:r>
            <a:endParaRPr lang="es-MX" sz="2800" b="1" dirty="0">
              <a:solidFill>
                <a:schemeClr val="accent4">
                  <a:lumMod val="50000"/>
                </a:schemeClr>
              </a:solidFill>
              <a:latin typeface="Bell MT" panose="02020503060305020303" pitchFamily="18" charset="0"/>
            </a:endParaRPr>
          </a:p>
        </p:txBody>
      </p:sp>
      <p:sp>
        <p:nvSpPr>
          <p:cNvPr id="37" name="Rectángulo 36"/>
          <p:cNvSpPr/>
          <p:nvPr/>
        </p:nvSpPr>
        <p:spPr>
          <a:xfrm>
            <a:off x="385409" y="941220"/>
            <a:ext cx="5962637" cy="56881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1100" b="1" dirty="0"/>
              <a:t>CARTA </a:t>
            </a:r>
            <a:r>
              <a:rPr lang="es-ES" sz="1100" b="1" dirty="0" smtClean="0"/>
              <a:t>DE SELECCIÓN OFICIAL</a:t>
            </a:r>
            <a:r>
              <a:rPr lang="es-ES" sz="1100" dirty="0"/>
              <a:t> </a:t>
            </a:r>
            <a:r>
              <a:rPr lang="es-ES" sz="1100" b="1" dirty="0" smtClean="0"/>
              <a:t>100  DESTACADAS MUJERES LÍDERES AMÉRICA LATINA 2026</a:t>
            </a:r>
          </a:p>
          <a:p>
            <a:pPr algn="just"/>
            <a:endParaRPr lang="es-ES" sz="1100" dirty="0" smtClean="0"/>
          </a:p>
          <a:p>
            <a:pPr algn="just"/>
            <a:endParaRPr lang="es-ES" sz="1100" dirty="0"/>
          </a:p>
          <a:p>
            <a:pPr algn="r"/>
            <a:r>
              <a:rPr lang="es-ES" sz="1100" b="1" dirty="0"/>
              <a:t>Ciudad de México, </a:t>
            </a:r>
            <a:r>
              <a:rPr lang="es-ES" sz="1100" b="1" dirty="0" smtClean="0"/>
              <a:t>a 10 febrero 2026</a:t>
            </a:r>
            <a:endParaRPr lang="es-MX" sz="1100" dirty="0"/>
          </a:p>
          <a:p>
            <a:pPr algn="just"/>
            <a:endParaRPr lang="es-ES" sz="1100" b="1" dirty="0" smtClean="0"/>
          </a:p>
          <a:p>
            <a:pPr algn="just"/>
            <a:r>
              <a:rPr lang="es-ES" sz="1100" b="1" dirty="0"/>
              <a:t>Vania Fernanda </a:t>
            </a:r>
            <a:r>
              <a:rPr lang="es-ES" sz="1100" b="1" dirty="0" err="1"/>
              <a:t>Narvaez</a:t>
            </a:r>
            <a:r>
              <a:rPr lang="es-ES" sz="1100" b="1" dirty="0"/>
              <a:t> </a:t>
            </a:r>
            <a:r>
              <a:rPr lang="es-ES" sz="1100" b="1" dirty="0" smtClean="0"/>
              <a:t>Leal</a:t>
            </a:r>
          </a:p>
          <a:p>
            <a:pPr algn="just"/>
            <a:r>
              <a:rPr lang="es-ES" sz="1100" b="1" dirty="0" smtClean="0"/>
              <a:t>Presente:</a:t>
            </a:r>
          </a:p>
          <a:p>
            <a:pPr algn="just"/>
            <a:endParaRPr lang="es-ES" sz="1100" dirty="0"/>
          </a:p>
          <a:p>
            <a:pPr algn="just"/>
            <a:r>
              <a:rPr lang="es-ES" sz="1100" dirty="0"/>
              <a:t>Por medio de la presente, el comité de selección tiene el honor de informarle que ha resultado seleccionada dentro de </a:t>
            </a:r>
            <a:r>
              <a:rPr lang="es-ES" sz="1100" b="1" dirty="0"/>
              <a:t>Las 100 Destacadas Mujeres Líderes, América Latina 2026</a:t>
            </a:r>
            <a:r>
              <a:rPr lang="es-ES" sz="1100" dirty="0"/>
              <a:t>, por su destacada trayectoria profesional en el ámbito de la salud, su liderazgo en la medicina de urgencias y su contribución a la mejora de los sistemas de atención médica en México</a:t>
            </a:r>
            <a:r>
              <a:rPr lang="es-ES" sz="1100" dirty="0" smtClean="0"/>
              <a:t>.</a:t>
            </a:r>
          </a:p>
          <a:p>
            <a:pPr algn="just"/>
            <a:endParaRPr lang="es-ES" sz="1100" dirty="0"/>
          </a:p>
          <a:p>
            <a:pPr algn="just"/>
            <a:r>
              <a:rPr lang="es-ES" sz="1100" dirty="0"/>
              <a:t>Su trayectoria se distingue por transitar de la práctica clínica a la dirección estratégica en instituciones de salud. Como médico especialista en urgencias médico-quirúrgicas, con estudios de posgrado en Alta Dirección en Instituciones de Salud, ha impulsado procesos de estandarización y mejora en la atención médica, destacando su gestión en la Gerencia Corporativa de Urgencias y Quirófanos en Grupo Hospitales MAC, así como su labor de liderazgo femenino y </a:t>
            </a:r>
            <a:r>
              <a:rPr lang="es-ES" sz="1100" dirty="0" err="1"/>
              <a:t>visibilización</a:t>
            </a:r>
            <a:r>
              <a:rPr lang="es-ES" sz="1100" dirty="0"/>
              <a:t> de la neurodivergencia a través del podcast </a:t>
            </a:r>
            <a:r>
              <a:rPr lang="es-ES" sz="1100" i="1" dirty="0"/>
              <a:t>La Urgencia Femenina</a:t>
            </a:r>
            <a:r>
              <a:rPr lang="es-ES" sz="1100" dirty="0" smtClean="0"/>
              <a:t>.</a:t>
            </a:r>
          </a:p>
          <a:p>
            <a:pPr algn="just"/>
            <a:endParaRPr lang="es-ES" sz="1100" dirty="0"/>
          </a:p>
          <a:p>
            <a:pPr algn="just"/>
            <a:r>
              <a:rPr lang="es-ES" sz="1100" dirty="0"/>
              <a:t>Su selección en el </a:t>
            </a:r>
            <a:r>
              <a:rPr lang="es-ES" sz="1100" b="1" dirty="0"/>
              <a:t>Top 100 Mujeres Líderes América Latina 2026</a:t>
            </a:r>
            <a:r>
              <a:rPr lang="es-ES" sz="1100" dirty="0"/>
              <a:t> reconoce su impacto profesional, vocación de servicio y aportación al fortalecimiento de sistemas de salud más eficientes, humanos e inclusivos.</a:t>
            </a:r>
          </a:p>
          <a:p>
            <a:pPr algn="just"/>
            <a:endParaRPr lang="es-ES" sz="1100" dirty="0"/>
          </a:p>
          <a:p>
            <a:pPr algn="just"/>
            <a:r>
              <a:rPr lang="es-ES" sz="1100" dirty="0"/>
              <a:t>La ceremonia de premiación se llevará a cabo este próximo </a:t>
            </a:r>
            <a:r>
              <a:rPr lang="es-ES" sz="1100" b="1" dirty="0"/>
              <a:t>25 de marzo del año 2026</a:t>
            </a:r>
            <a:r>
              <a:rPr lang="es-ES" sz="1100" dirty="0"/>
              <a:t>, en punto de las </a:t>
            </a:r>
            <a:r>
              <a:rPr lang="es-ES" sz="1100" b="1" dirty="0"/>
              <a:t>17:30 </a:t>
            </a:r>
            <a:r>
              <a:rPr lang="es-ES" sz="1100" b="1" dirty="0" err="1"/>
              <a:t>Hrs</a:t>
            </a:r>
            <a:r>
              <a:rPr lang="es-ES" sz="1100" dirty="0"/>
              <a:t>, en </a:t>
            </a:r>
            <a:r>
              <a:rPr lang="es-ES" sz="1100" b="1" dirty="0"/>
              <a:t>Ciudad de México</a:t>
            </a:r>
            <a:r>
              <a:rPr lang="es-ES" sz="1100" dirty="0"/>
              <a:t>, cuya sede será en una cadena hotelera de gran prestigio como todos nuestros anteriores eventos</a:t>
            </a:r>
            <a:r>
              <a:rPr lang="es-ES" sz="1100" dirty="0" smtClean="0"/>
              <a:t>.</a:t>
            </a:r>
          </a:p>
          <a:p>
            <a:pPr algn="just"/>
            <a:endParaRPr lang="es-ES" sz="1100" dirty="0"/>
          </a:p>
          <a:p>
            <a:pPr algn="just"/>
            <a:r>
              <a:rPr lang="es-ES" sz="1100" dirty="0"/>
              <a:t>Reciba nuestras más sinceras felicitaciones por formar parte de este selecto grupo de líderes que, con su trabajo, inspiran y transforman el presente y futuro de América Latina.</a:t>
            </a:r>
          </a:p>
          <a:p>
            <a:pPr algn="just"/>
            <a:endParaRPr lang="es-ES" sz="1100" dirty="0"/>
          </a:p>
          <a:p>
            <a:pPr algn="just"/>
            <a:r>
              <a:rPr lang="es-ES" sz="1100" dirty="0"/>
              <a:t>Con </a:t>
            </a:r>
            <a:r>
              <a:rPr lang="es-ES" sz="1100" dirty="0" smtClean="0"/>
              <a:t>nuestra gratitud y admiración.</a:t>
            </a:r>
            <a:endParaRPr lang="es-ES" sz="1100" dirty="0"/>
          </a:p>
        </p:txBody>
      </p:sp>
      <p:cxnSp>
        <p:nvCxnSpPr>
          <p:cNvPr id="12" name="Conector recto 11"/>
          <p:cNvCxnSpPr/>
          <p:nvPr/>
        </p:nvCxnSpPr>
        <p:spPr>
          <a:xfrm>
            <a:off x="1443389" y="431730"/>
            <a:ext cx="1060363" cy="0"/>
          </a:xfrm>
          <a:prstGeom prst="line">
            <a:avLst/>
          </a:prstGeom>
          <a:ln>
            <a:solidFill>
              <a:schemeClr val="accent4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3000" contrast="5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4680"/>
          <a:stretch/>
        </p:blipFill>
        <p:spPr>
          <a:xfrm>
            <a:off x="3476107" y="57947"/>
            <a:ext cx="808293" cy="689629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2328" r="97571">
                        <a14:foregroundMark x1="32895" y1="47891" x2="56680" y2="5046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264" y="4497"/>
            <a:ext cx="636626" cy="824779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 rotWithShape="1">
          <a:blip r:embed="rId7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5000"/>
                    </a14:imgEffect>
                    <a14:imgEffect>
                      <a14:brightnessContrast bright="27000" contrast="53000"/>
                    </a14:imgEffect>
                  </a14:imgLayer>
                </a14:imgProps>
              </a:ext>
            </a:extLst>
          </a:blip>
          <a:srcRect t="26509" r="33627"/>
          <a:stretch/>
        </p:blipFill>
        <p:spPr>
          <a:xfrm>
            <a:off x="4738065" y="6330914"/>
            <a:ext cx="1381328" cy="1212104"/>
          </a:xfrm>
          <a:prstGeom prst="rect">
            <a:avLst/>
          </a:prstGeom>
        </p:spPr>
      </p:pic>
      <p:sp>
        <p:nvSpPr>
          <p:cNvPr id="29" name="object 16"/>
          <p:cNvSpPr txBox="1"/>
          <p:nvPr/>
        </p:nvSpPr>
        <p:spPr>
          <a:xfrm>
            <a:off x="1673901" y="6712799"/>
            <a:ext cx="158813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z="700" u="sng" spc="-5" dirty="0">
                <a:latin typeface="Calibri"/>
                <a:cs typeface="Calibri"/>
              </a:rPr>
              <a:t>.WWW.LIDERESMEXICO.COM.</a:t>
            </a:r>
            <a:r>
              <a:rPr lang="es-MX" sz="700" u="sng" spc="-5" dirty="0">
                <a:latin typeface="Calibri"/>
                <a:cs typeface="Calibri"/>
              </a:rPr>
              <a:t>MX</a:t>
            </a:r>
            <a:endParaRPr sz="700" u="sng" dirty="0">
              <a:latin typeface="Calibri"/>
              <a:cs typeface="Calibri"/>
            </a:endParaRPr>
          </a:p>
        </p:txBody>
      </p:sp>
      <p:pic>
        <p:nvPicPr>
          <p:cNvPr id="31" name="Imagen 30"/>
          <p:cNvPicPr>
            <a:picLocks noChangeAspect="1"/>
          </p:cNvPicPr>
          <p:nvPr/>
        </p:nvPicPr>
        <p:blipFill rotWithShape="1">
          <a:blip r:embed="rId9">
            <a:biLevel thresh="75000"/>
          </a:blip>
          <a:srcRect l="4246" b="18547"/>
          <a:stretch/>
        </p:blipFill>
        <p:spPr>
          <a:xfrm>
            <a:off x="4283744" y="6522065"/>
            <a:ext cx="890052" cy="265191"/>
          </a:xfrm>
          <a:prstGeom prst="rect">
            <a:avLst/>
          </a:prstGeom>
        </p:spPr>
      </p:pic>
      <p:sp>
        <p:nvSpPr>
          <p:cNvPr id="32" name="object 4"/>
          <p:cNvSpPr txBox="1"/>
          <p:nvPr/>
        </p:nvSpPr>
        <p:spPr>
          <a:xfrm>
            <a:off x="3896920" y="6480666"/>
            <a:ext cx="1663700" cy="2276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spcBef>
                <a:spcPts val="95"/>
              </a:spcBef>
              <a:defRPr/>
            </a:pPr>
            <a:r>
              <a:rPr sz="700" spc="-5" dirty="0">
                <a:latin typeface="Calibri"/>
                <a:cs typeface="Calibri"/>
              </a:rPr>
              <a:t>Ing.</a:t>
            </a:r>
            <a:r>
              <a:rPr sz="700" spc="-35" dirty="0">
                <a:latin typeface="Calibri"/>
                <a:cs typeface="Calibri"/>
              </a:rPr>
              <a:t> </a:t>
            </a:r>
            <a:r>
              <a:rPr sz="700" spc="-5" dirty="0">
                <a:latin typeface="Calibri"/>
                <a:cs typeface="Calibri"/>
              </a:rPr>
              <a:t>Edi</a:t>
            </a:r>
            <a:r>
              <a:rPr sz="700" spc="-40" dirty="0">
                <a:latin typeface="Calibri"/>
                <a:cs typeface="Calibri"/>
              </a:rPr>
              <a:t> </a:t>
            </a:r>
            <a:r>
              <a:rPr sz="700" spc="-5" dirty="0">
                <a:latin typeface="Calibri"/>
                <a:cs typeface="Calibri"/>
              </a:rPr>
              <a:t>A</a:t>
            </a:r>
            <a:r>
              <a:rPr sz="700" spc="-10" dirty="0">
                <a:latin typeface="Calibri"/>
                <a:cs typeface="Calibri"/>
              </a:rPr>
              <a:t>l</a:t>
            </a:r>
            <a:r>
              <a:rPr sz="700" spc="-5" dirty="0">
                <a:latin typeface="Calibri"/>
                <a:cs typeface="Calibri"/>
              </a:rPr>
              <a:t>b</a:t>
            </a:r>
            <a:r>
              <a:rPr sz="700" spc="-10" dirty="0">
                <a:latin typeface="Calibri"/>
                <a:cs typeface="Calibri"/>
              </a:rPr>
              <a:t>e</a:t>
            </a:r>
            <a:r>
              <a:rPr sz="700" spc="-5" dirty="0">
                <a:latin typeface="Calibri"/>
                <a:cs typeface="Calibri"/>
              </a:rPr>
              <a:t>rto</a:t>
            </a:r>
            <a:r>
              <a:rPr sz="700" spc="-35" dirty="0">
                <a:latin typeface="Calibri"/>
                <a:cs typeface="Calibri"/>
              </a:rPr>
              <a:t> </a:t>
            </a:r>
            <a:r>
              <a:rPr sz="700" spc="-5" dirty="0">
                <a:latin typeface="Calibri"/>
                <a:cs typeface="Calibri"/>
              </a:rPr>
              <a:t>Martín</a:t>
            </a:r>
            <a:r>
              <a:rPr sz="700" spc="-10" dirty="0">
                <a:latin typeface="Calibri"/>
                <a:cs typeface="Calibri"/>
              </a:rPr>
              <a:t>e</a:t>
            </a:r>
            <a:r>
              <a:rPr sz="700" spc="-5" dirty="0">
                <a:latin typeface="Calibri"/>
                <a:cs typeface="Calibri"/>
              </a:rPr>
              <a:t>z</a:t>
            </a:r>
            <a:r>
              <a:rPr sz="700" spc="-55" dirty="0">
                <a:latin typeface="Calibri"/>
                <a:cs typeface="Calibri"/>
              </a:rPr>
              <a:t> </a:t>
            </a:r>
            <a:r>
              <a:rPr sz="700" spc="-15" dirty="0">
                <a:latin typeface="Calibri"/>
                <a:cs typeface="Calibri"/>
              </a:rPr>
              <a:t>T</a:t>
            </a:r>
            <a:r>
              <a:rPr sz="700" spc="-10" dirty="0">
                <a:latin typeface="Calibri"/>
                <a:cs typeface="Calibri"/>
              </a:rPr>
              <a:t>eje</a:t>
            </a:r>
            <a:r>
              <a:rPr sz="700" spc="-5" dirty="0">
                <a:latin typeface="Calibri"/>
                <a:cs typeface="Calibri"/>
              </a:rPr>
              <a:t>da</a:t>
            </a:r>
            <a:endParaRPr sz="700" dirty="0">
              <a:latin typeface="Calibri"/>
              <a:cs typeface="Calibri"/>
            </a:endParaRPr>
          </a:p>
          <a:p>
            <a:pPr marL="4445" algn="ctr">
              <a:spcBef>
                <a:spcPts val="5"/>
              </a:spcBef>
              <a:defRPr/>
            </a:pPr>
            <a:r>
              <a:rPr sz="700" spc="-5" dirty="0">
                <a:latin typeface="Calibri"/>
                <a:cs typeface="Calibri"/>
              </a:rPr>
              <a:t>Pr</a:t>
            </a:r>
            <a:r>
              <a:rPr sz="700" spc="-10" dirty="0">
                <a:latin typeface="Calibri"/>
                <a:cs typeface="Calibri"/>
              </a:rPr>
              <a:t>e</a:t>
            </a:r>
            <a:r>
              <a:rPr sz="700" spc="-25" dirty="0">
                <a:latin typeface="Calibri"/>
                <a:cs typeface="Calibri"/>
              </a:rPr>
              <a:t>s</a:t>
            </a:r>
            <a:r>
              <a:rPr sz="700" spc="-10" dirty="0">
                <a:latin typeface="Calibri"/>
                <a:cs typeface="Calibri"/>
              </a:rPr>
              <a:t>i</a:t>
            </a:r>
            <a:r>
              <a:rPr sz="700" spc="-5" dirty="0">
                <a:latin typeface="Calibri"/>
                <a:cs typeface="Calibri"/>
              </a:rPr>
              <a:t>d</a:t>
            </a:r>
            <a:r>
              <a:rPr sz="700" spc="-10" dirty="0">
                <a:latin typeface="Calibri"/>
                <a:cs typeface="Calibri"/>
              </a:rPr>
              <a:t>e</a:t>
            </a:r>
            <a:r>
              <a:rPr sz="700" spc="-5" dirty="0">
                <a:latin typeface="Calibri"/>
                <a:cs typeface="Calibri"/>
              </a:rPr>
              <a:t>nte</a:t>
            </a:r>
            <a:r>
              <a:rPr sz="700" spc="-50" dirty="0">
                <a:latin typeface="Calibri"/>
                <a:cs typeface="Calibri"/>
              </a:rPr>
              <a:t> </a:t>
            </a:r>
            <a:r>
              <a:rPr sz="700" spc="-5" dirty="0">
                <a:latin typeface="Calibri"/>
                <a:cs typeface="Calibri"/>
              </a:rPr>
              <a:t>de</a:t>
            </a:r>
            <a:r>
              <a:rPr sz="700" spc="-15" dirty="0">
                <a:latin typeface="Calibri"/>
                <a:cs typeface="Calibri"/>
              </a:rPr>
              <a:t> </a:t>
            </a:r>
            <a:r>
              <a:rPr sz="700" spc="-25" dirty="0">
                <a:latin typeface="Calibri"/>
                <a:cs typeface="Calibri"/>
              </a:rPr>
              <a:t>C</a:t>
            </a:r>
            <a:r>
              <a:rPr sz="700" spc="-5" dirty="0">
                <a:latin typeface="Calibri"/>
                <a:cs typeface="Calibri"/>
              </a:rPr>
              <a:t>O</a:t>
            </a:r>
            <a:r>
              <a:rPr sz="700" spc="10" dirty="0">
                <a:latin typeface="Calibri"/>
                <a:cs typeface="Calibri"/>
              </a:rPr>
              <a:t>E</a:t>
            </a:r>
            <a:r>
              <a:rPr sz="700" spc="-5" dirty="0">
                <a:latin typeface="Calibri"/>
                <a:cs typeface="Calibri"/>
              </a:rPr>
              <a:t>P</a:t>
            </a:r>
            <a:r>
              <a:rPr sz="700" spc="-10" dirty="0">
                <a:latin typeface="Calibri"/>
                <a:cs typeface="Calibri"/>
              </a:rPr>
              <a:t>R</a:t>
            </a:r>
            <a:r>
              <a:rPr sz="700" spc="-5" dirty="0">
                <a:latin typeface="Calibri"/>
                <a:cs typeface="Calibri"/>
              </a:rPr>
              <a:t>IN</a:t>
            </a:r>
            <a:endParaRPr sz="700" dirty="0">
              <a:latin typeface="Calibri"/>
              <a:cs typeface="Calibri"/>
            </a:endParaRPr>
          </a:p>
        </p:txBody>
      </p:sp>
      <p:pic>
        <p:nvPicPr>
          <p:cNvPr id="34" name="Imagen 33"/>
          <p:cNvPicPr>
            <a:picLocks noChangeAspect="1"/>
          </p:cNvPicPr>
          <p:nvPr/>
        </p:nvPicPr>
        <p:blipFill rotWithShape="1">
          <a:blip r:embed="rId10">
            <a:biLevel thresh="75000"/>
            <a:extLst/>
          </a:blip>
          <a:srcRect b="34679"/>
          <a:stretch/>
        </p:blipFill>
        <p:spPr>
          <a:xfrm>
            <a:off x="1851488" y="6523876"/>
            <a:ext cx="807435" cy="186559"/>
          </a:xfrm>
          <a:prstGeom prst="rect">
            <a:avLst/>
          </a:prstGeom>
        </p:spPr>
      </p:pic>
      <p:sp>
        <p:nvSpPr>
          <p:cNvPr id="35" name="object 14"/>
          <p:cNvSpPr txBox="1"/>
          <p:nvPr/>
        </p:nvSpPr>
        <p:spPr>
          <a:xfrm>
            <a:off x="1418291" y="6430573"/>
            <a:ext cx="1792119" cy="2276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spcBef>
                <a:spcPts val="95"/>
              </a:spcBef>
              <a:defRPr/>
            </a:pPr>
            <a:r>
              <a:rPr lang="es-MX" sz="700" spc="-10" dirty="0">
                <a:latin typeface="Calibri"/>
                <a:cs typeface="Calibri"/>
              </a:rPr>
              <a:t>Lic. K</a:t>
            </a:r>
            <a:r>
              <a:rPr lang="es-MX" sz="700" spc="-10" dirty="0" smtClean="0">
                <a:latin typeface="Calibri"/>
                <a:cs typeface="Calibri"/>
              </a:rPr>
              <a:t>arla </a:t>
            </a:r>
            <a:r>
              <a:rPr lang="es-MX" sz="700" spc="-10" dirty="0" err="1" smtClean="0">
                <a:latin typeface="Calibri"/>
                <a:cs typeface="Calibri"/>
              </a:rPr>
              <a:t>Jannet</a:t>
            </a:r>
            <a:r>
              <a:rPr lang="es-MX" sz="700" spc="-10" dirty="0" smtClean="0">
                <a:latin typeface="Calibri"/>
                <a:cs typeface="Calibri"/>
              </a:rPr>
              <a:t> M. López</a:t>
            </a:r>
            <a:endParaRPr lang="es-MX" sz="700" dirty="0">
              <a:latin typeface="Calibri"/>
              <a:cs typeface="Calibri"/>
            </a:endParaRPr>
          </a:p>
          <a:p>
            <a:pPr marL="27940" algn="ctr">
              <a:spcBef>
                <a:spcPts val="5"/>
              </a:spcBef>
              <a:defRPr/>
            </a:pPr>
            <a:r>
              <a:rPr lang="es-MX" sz="700" spc="-5" dirty="0">
                <a:latin typeface="Calibri"/>
                <a:cs typeface="Calibri"/>
              </a:rPr>
              <a:t>Líd</a:t>
            </a:r>
            <a:r>
              <a:rPr lang="es-MX" sz="700" spc="-10" dirty="0">
                <a:latin typeface="Calibri"/>
                <a:cs typeface="Calibri"/>
              </a:rPr>
              <a:t>e</a:t>
            </a:r>
            <a:r>
              <a:rPr lang="es-MX" sz="700" spc="-5" dirty="0">
                <a:latin typeface="Calibri"/>
                <a:cs typeface="Calibri"/>
              </a:rPr>
              <a:t>r</a:t>
            </a:r>
            <a:r>
              <a:rPr lang="es-MX" sz="700" spc="-10" dirty="0">
                <a:latin typeface="Calibri"/>
                <a:cs typeface="Calibri"/>
              </a:rPr>
              <a:t>e</a:t>
            </a:r>
            <a:r>
              <a:rPr lang="es-MX" sz="700" spc="-5" dirty="0">
                <a:latin typeface="Calibri"/>
                <a:cs typeface="Calibri"/>
              </a:rPr>
              <a:t>s</a:t>
            </a:r>
            <a:r>
              <a:rPr lang="es-MX" sz="700" spc="-30" dirty="0">
                <a:latin typeface="Calibri"/>
                <a:cs typeface="Calibri"/>
              </a:rPr>
              <a:t> </a:t>
            </a:r>
            <a:r>
              <a:rPr lang="es-MX" sz="700" spc="-5" dirty="0">
                <a:latin typeface="Calibri"/>
                <a:cs typeface="Calibri"/>
              </a:rPr>
              <a:t>M</a:t>
            </a:r>
            <a:r>
              <a:rPr lang="es-MX" sz="700" spc="-10" dirty="0">
                <a:latin typeface="Calibri"/>
                <a:cs typeface="Calibri"/>
              </a:rPr>
              <a:t>é</a:t>
            </a:r>
            <a:r>
              <a:rPr lang="es-MX" sz="700" spc="-5" dirty="0">
                <a:latin typeface="Calibri"/>
                <a:cs typeface="Calibri"/>
              </a:rPr>
              <a:t>x</a:t>
            </a:r>
            <a:r>
              <a:rPr lang="es-MX" sz="700" spc="-10" dirty="0">
                <a:latin typeface="Calibri"/>
                <a:cs typeface="Calibri"/>
              </a:rPr>
              <a:t>ic</a:t>
            </a:r>
            <a:r>
              <a:rPr lang="es-MX" sz="700" spc="-5" dirty="0">
                <a:latin typeface="Calibri"/>
                <a:cs typeface="Calibri"/>
              </a:rPr>
              <a:t>o</a:t>
            </a:r>
            <a:endParaRPr lang="es-MX" sz="700" dirty="0">
              <a:latin typeface="Calibri"/>
              <a:cs typeface="Calibri"/>
            </a:endParaRPr>
          </a:p>
        </p:txBody>
      </p:sp>
      <p:sp>
        <p:nvSpPr>
          <p:cNvPr id="30" name="object 12"/>
          <p:cNvSpPr txBox="1"/>
          <p:nvPr/>
        </p:nvSpPr>
        <p:spPr>
          <a:xfrm>
            <a:off x="4282338" y="6731374"/>
            <a:ext cx="183705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lang="es-MX" sz="7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WWW.COEPRIN.COM.MXX</a:t>
            </a:r>
            <a:endParaRPr sz="700" dirty="0">
              <a:latin typeface="Calibri"/>
              <a:cs typeface="Calibri"/>
            </a:endParaRPr>
          </a:p>
        </p:txBody>
      </p:sp>
      <p:pic>
        <p:nvPicPr>
          <p:cNvPr id="21" name="Imagen 20"/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14000"/>
                    </a14:imgEffect>
                  </a14:imgLayer>
                </a14:imgProps>
              </a:ext>
            </a:extLst>
          </a:blip>
          <a:srcRect t="8959"/>
          <a:stretch/>
        </p:blipFill>
        <p:spPr>
          <a:xfrm>
            <a:off x="352406" y="117162"/>
            <a:ext cx="6529382" cy="9751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2480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6090</TotalTime>
  <Words>334</Words>
  <Application>Microsoft Office PowerPoint</Application>
  <PresentationFormat>Carta (216 x 279 mm)</PresentationFormat>
  <Paragraphs>28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Bell MT</vt:lpstr>
      <vt:lpstr>Calibri</vt:lpstr>
      <vt:lpstr>Calibri Light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HP</dc:creator>
  <cp:lastModifiedBy>HP</cp:lastModifiedBy>
  <cp:revision>225</cp:revision>
  <dcterms:created xsi:type="dcterms:W3CDTF">2025-04-16T20:09:08Z</dcterms:created>
  <dcterms:modified xsi:type="dcterms:W3CDTF">2026-02-10T15:35:49Z</dcterms:modified>
</cp:coreProperties>
</file>